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7" r:id="rId2"/>
    <p:sldId id="258" r:id="rId3"/>
    <p:sldId id="263" r:id="rId4"/>
    <p:sldId id="259" r:id="rId5"/>
    <p:sldId id="260" r:id="rId6"/>
    <p:sldId id="261" r:id="rId7"/>
    <p:sldId id="262" r:id="rId8"/>
    <p:sldId id="264" r:id="rId9"/>
    <p:sldId id="265" r:id="rId10"/>
    <p:sldId id="266" r:id="rId11"/>
    <p:sldId id="269"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91"/>
    <p:restoredTop sz="94714"/>
  </p:normalViewPr>
  <p:slideViewPr>
    <p:cSldViewPr snapToGrid="0" snapToObjects="1">
      <p:cViewPr>
        <p:scale>
          <a:sx n="140" d="100"/>
          <a:sy n="140" d="100"/>
        </p:scale>
        <p:origin x="1640"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8D13A6-8A9F-7A4C-8A30-8EE575EBF532}" type="datetimeFigureOut">
              <a:rPr lang="en-US" smtClean="0"/>
              <a:t>11/1/17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4C96E4-6A50-2A48-A0AC-04C75189C50B}" type="slidenum">
              <a:rPr lang="en-US" smtClean="0"/>
              <a:t>‹#›</a:t>
            </a:fld>
            <a:endParaRPr lang="en-US"/>
          </a:p>
        </p:txBody>
      </p:sp>
    </p:spTree>
    <p:extLst>
      <p:ext uri="{BB962C8B-B14F-4D97-AF65-F5344CB8AC3E}">
        <p14:creationId xmlns:p14="http://schemas.microsoft.com/office/powerpoint/2010/main" val="1348913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4C96E4-6A50-2A48-A0AC-04C75189C50B}" type="slidenum">
              <a:rPr lang="en-US" smtClean="0"/>
              <a:t>2</a:t>
            </a:fld>
            <a:endParaRPr lang="en-US"/>
          </a:p>
        </p:txBody>
      </p:sp>
    </p:spTree>
    <p:extLst>
      <p:ext uri="{BB962C8B-B14F-4D97-AF65-F5344CB8AC3E}">
        <p14:creationId xmlns:p14="http://schemas.microsoft.com/office/powerpoint/2010/main" val="208534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4C96E4-6A50-2A48-A0AC-04C75189C50B}" type="slidenum">
              <a:rPr lang="en-US" smtClean="0"/>
              <a:t>11</a:t>
            </a:fld>
            <a:endParaRPr lang="en-US"/>
          </a:p>
        </p:txBody>
      </p:sp>
    </p:spTree>
    <p:extLst>
      <p:ext uri="{BB962C8B-B14F-4D97-AF65-F5344CB8AC3E}">
        <p14:creationId xmlns:p14="http://schemas.microsoft.com/office/powerpoint/2010/main" val="146825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4C96E4-6A50-2A48-A0AC-04C75189C50B}" type="slidenum">
              <a:rPr lang="en-US" smtClean="0"/>
              <a:t>12</a:t>
            </a:fld>
            <a:endParaRPr lang="en-US"/>
          </a:p>
        </p:txBody>
      </p:sp>
    </p:spTree>
    <p:extLst>
      <p:ext uri="{BB962C8B-B14F-4D97-AF65-F5344CB8AC3E}">
        <p14:creationId xmlns:p14="http://schemas.microsoft.com/office/powerpoint/2010/main" val="1648993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4C96E4-6A50-2A48-A0AC-04C75189C50B}" type="slidenum">
              <a:rPr lang="en-US" smtClean="0"/>
              <a:t>3</a:t>
            </a:fld>
            <a:endParaRPr lang="en-US"/>
          </a:p>
        </p:txBody>
      </p:sp>
    </p:spTree>
    <p:extLst>
      <p:ext uri="{BB962C8B-B14F-4D97-AF65-F5344CB8AC3E}">
        <p14:creationId xmlns:p14="http://schemas.microsoft.com/office/powerpoint/2010/main" val="678552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4C96E4-6A50-2A48-A0AC-04C75189C50B}" type="slidenum">
              <a:rPr lang="en-US" smtClean="0"/>
              <a:t>4</a:t>
            </a:fld>
            <a:endParaRPr lang="en-US"/>
          </a:p>
        </p:txBody>
      </p:sp>
    </p:spTree>
    <p:extLst>
      <p:ext uri="{BB962C8B-B14F-4D97-AF65-F5344CB8AC3E}">
        <p14:creationId xmlns:p14="http://schemas.microsoft.com/office/powerpoint/2010/main" val="1514329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4C96E4-6A50-2A48-A0AC-04C75189C50B}" type="slidenum">
              <a:rPr lang="en-US" smtClean="0"/>
              <a:t>5</a:t>
            </a:fld>
            <a:endParaRPr lang="en-US"/>
          </a:p>
        </p:txBody>
      </p:sp>
    </p:spTree>
    <p:extLst>
      <p:ext uri="{BB962C8B-B14F-4D97-AF65-F5344CB8AC3E}">
        <p14:creationId xmlns:p14="http://schemas.microsoft.com/office/powerpoint/2010/main" val="1254755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4C96E4-6A50-2A48-A0AC-04C75189C50B}" type="slidenum">
              <a:rPr lang="en-US" smtClean="0"/>
              <a:t>6</a:t>
            </a:fld>
            <a:endParaRPr lang="en-US"/>
          </a:p>
        </p:txBody>
      </p:sp>
    </p:spTree>
    <p:extLst>
      <p:ext uri="{BB962C8B-B14F-4D97-AF65-F5344CB8AC3E}">
        <p14:creationId xmlns:p14="http://schemas.microsoft.com/office/powerpoint/2010/main" val="1995931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4C96E4-6A50-2A48-A0AC-04C75189C50B}" type="slidenum">
              <a:rPr lang="en-US" smtClean="0"/>
              <a:t>7</a:t>
            </a:fld>
            <a:endParaRPr lang="en-US"/>
          </a:p>
        </p:txBody>
      </p:sp>
    </p:spTree>
    <p:extLst>
      <p:ext uri="{BB962C8B-B14F-4D97-AF65-F5344CB8AC3E}">
        <p14:creationId xmlns:p14="http://schemas.microsoft.com/office/powerpoint/2010/main" val="1937320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4C96E4-6A50-2A48-A0AC-04C75189C50B}" type="slidenum">
              <a:rPr lang="en-US" smtClean="0"/>
              <a:t>8</a:t>
            </a:fld>
            <a:endParaRPr lang="en-US"/>
          </a:p>
        </p:txBody>
      </p:sp>
    </p:spTree>
    <p:extLst>
      <p:ext uri="{BB962C8B-B14F-4D97-AF65-F5344CB8AC3E}">
        <p14:creationId xmlns:p14="http://schemas.microsoft.com/office/powerpoint/2010/main" val="596032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4C96E4-6A50-2A48-A0AC-04C75189C50B}" type="slidenum">
              <a:rPr lang="en-US" smtClean="0"/>
              <a:t>9</a:t>
            </a:fld>
            <a:endParaRPr lang="en-US"/>
          </a:p>
        </p:txBody>
      </p:sp>
    </p:spTree>
    <p:extLst>
      <p:ext uri="{BB962C8B-B14F-4D97-AF65-F5344CB8AC3E}">
        <p14:creationId xmlns:p14="http://schemas.microsoft.com/office/powerpoint/2010/main" val="2099669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4C96E4-6A50-2A48-A0AC-04C75189C50B}" type="slidenum">
              <a:rPr lang="en-US" smtClean="0"/>
              <a:t>10</a:t>
            </a:fld>
            <a:endParaRPr lang="en-US"/>
          </a:p>
        </p:txBody>
      </p:sp>
    </p:spTree>
    <p:extLst>
      <p:ext uri="{BB962C8B-B14F-4D97-AF65-F5344CB8AC3E}">
        <p14:creationId xmlns:p14="http://schemas.microsoft.com/office/powerpoint/2010/main" val="1996323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0FF6ED-6C70-AA44-83AA-AADDCCF40D3E}" type="datetimeFigureOut">
              <a:rPr lang="en-US" smtClean="0"/>
              <a:t>11/1/17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07881-6215-AE47-9A95-132E308D8144}"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0FF6ED-6C70-AA44-83AA-AADDCCF40D3E}" type="datetimeFigureOut">
              <a:rPr lang="en-US" smtClean="0"/>
              <a:t>11/1/17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07881-6215-AE47-9A95-132E308D8144}"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0FF6ED-6C70-AA44-83AA-AADDCCF40D3E}" type="datetimeFigureOut">
              <a:rPr lang="en-US" smtClean="0"/>
              <a:t>11/1/17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07881-6215-AE47-9A95-132E308D8144}"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0FF6ED-6C70-AA44-83AA-AADDCCF40D3E}" type="datetimeFigureOut">
              <a:rPr lang="en-US" smtClean="0"/>
              <a:t>11/1/17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07881-6215-AE47-9A95-132E308D8144}" type="slidenum">
              <a:rPr lang="en-US" smtClean="0"/>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0FF6ED-6C70-AA44-83AA-AADDCCF40D3E}" type="datetimeFigureOut">
              <a:rPr lang="en-US" smtClean="0"/>
              <a:t>11/1/17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07881-6215-AE47-9A95-132E308D8144}"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0FF6ED-6C70-AA44-83AA-AADDCCF40D3E}" type="datetimeFigureOut">
              <a:rPr lang="en-US" smtClean="0"/>
              <a:t>11/1/17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F07881-6215-AE47-9A95-132E308D8144}"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0FF6ED-6C70-AA44-83AA-AADDCCF40D3E}" type="datetimeFigureOut">
              <a:rPr lang="en-US" smtClean="0"/>
              <a:t>11/1/17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F07881-6215-AE47-9A95-132E308D8144}"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0FF6ED-6C70-AA44-83AA-AADDCCF40D3E}" type="datetimeFigureOut">
              <a:rPr lang="en-US" smtClean="0"/>
              <a:t>11/1/17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F07881-6215-AE47-9A95-132E308D8144}"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0FF6ED-6C70-AA44-83AA-AADDCCF40D3E}" type="datetimeFigureOut">
              <a:rPr lang="en-US" smtClean="0"/>
              <a:t>11/1/17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F07881-6215-AE47-9A95-132E308D8144}"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0FF6ED-6C70-AA44-83AA-AADDCCF40D3E}" type="datetimeFigureOut">
              <a:rPr lang="en-US" smtClean="0"/>
              <a:t>11/1/17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F07881-6215-AE47-9A95-132E308D8144}"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0FF6ED-6C70-AA44-83AA-AADDCCF40D3E}" type="datetimeFigureOut">
              <a:rPr lang="en-US" smtClean="0"/>
              <a:t>11/1/17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F07881-6215-AE47-9A95-132E308D8144}"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0FF6ED-6C70-AA44-83AA-AADDCCF40D3E}" type="datetimeFigureOut">
              <a:rPr lang="en-US" smtClean="0"/>
              <a:t>11/1/17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F07881-6215-AE47-9A95-132E308D814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ournals.plos.org/ploscompbiol/article?id=10.1371/journal.pcbi.1005768#pcbi-1005768-g002" TargetMode="External"/><Relationship Id="rId3" Type="http://schemas.openxmlformats.org/officeDocument/2006/relationships/hyperlink" Target="http://journals.plos.org/ploscompbiol/article?id=10.1371/journal.pcbi.1005768#pcbi-1005768-g00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Predictive representations can link model-based reinforcement learning to model-free mechanisms</a:t>
            </a:r>
          </a:p>
        </p:txBody>
      </p:sp>
      <p:sp>
        <p:nvSpPr>
          <p:cNvPr id="3" name="Subtitle 2"/>
          <p:cNvSpPr>
            <a:spLocks noGrp="1"/>
          </p:cNvSpPr>
          <p:nvPr>
            <p:ph type="subTitle" idx="1"/>
          </p:nvPr>
        </p:nvSpPr>
        <p:spPr/>
        <p:txBody>
          <a:bodyPr/>
          <a:lstStyle/>
          <a:p>
            <a:r>
              <a:rPr lang="en-US" dirty="0" err="1"/>
              <a:t>Russek</a:t>
            </a:r>
            <a:r>
              <a:rPr lang="en-US" dirty="0"/>
              <a:t>, </a:t>
            </a:r>
            <a:r>
              <a:rPr lang="en-US" dirty="0" err="1"/>
              <a:t>Momennejad</a:t>
            </a:r>
            <a:r>
              <a:rPr lang="en-US" dirty="0"/>
              <a:t>, </a:t>
            </a:r>
            <a:r>
              <a:rPr lang="en-US" dirty="0" err="1"/>
              <a:t>Botvinick</a:t>
            </a:r>
            <a:r>
              <a:rPr lang="en-US" dirty="0"/>
              <a:t>, </a:t>
            </a:r>
            <a:r>
              <a:rPr lang="en-US" dirty="0" err="1"/>
              <a:t>Gershman</a:t>
            </a:r>
            <a:r>
              <a:rPr lang="en-US" dirty="0"/>
              <a:t> and </a:t>
            </a:r>
            <a:r>
              <a:rPr lang="en-US" dirty="0" err="1"/>
              <a:t>Daw</a:t>
            </a:r>
            <a:endParaRPr lang="en-US" dirty="0"/>
          </a:p>
          <a:p>
            <a:r>
              <a:rPr lang="en-US" dirty="0"/>
              <a:t>PLOS Computational Biology</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02" r="50031"/>
          <a:stretch/>
        </p:blipFill>
        <p:spPr>
          <a:xfrm>
            <a:off x="1524000" y="4429919"/>
            <a:ext cx="1913850" cy="1800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4146"/>
          <a:stretch/>
        </p:blipFill>
        <p:spPr>
          <a:xfrm>
            <a:off x="8549805" y="4429919"/>
            <a:ext cx="1818157" cy="1800000"/>
          </a:xfrm>
          <a:prstGeom prst="rect">
            <a:avLst/>
          </a:prstGeom>
        </p:spPr>
      </p:pic>
    </p:spTree>
    <p:extLst>
      <p:ext uri="{BB962C8B-B14F-4D97-AF65-F5344CB8AC3E}">
        <p14:creationId xmlns:p14="http://schemas.microsoft.com/office/powerpoint/2010/main" val="111879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02696" cy="1325563"/>
          </a:xfrm>
        </p:spPr>
        <p:txBody>
          <a:bodyPr/>
          <a:lstStyle/>
          <a:p>
            <a:r>
              <a:rPr lang="en-US" dirty="0"/>
              <a:t>Algorithm 3: Dyna-SR (uses </a:t>
            </a:r>
            <a:r>
              <a:rPr lang="en-US" dirty="0" smtClean="0"/>
              <a:t>”off-policy” </a:t>
            </a:r>
            <a:r>
              <a:rPr lang="en-US" dirty="0" smtClean="0"/>
              <a:t>replay</a:t>
            </a:r>
            <a:r>
              <a:rPr lang="en-US" dirty="0"/>
              <a: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72887" y="1921318"/>
            <a:ext cx="4093593" cy="4351338"/>
          </a:xfrm>
        </p:spPr>
      </p:pic>
      <p:sp>
        <p:nvSpPr>
          <p:cNvPr id="6" name="Content Placeholder 2"/>
          <p:cNvSpPr txBox="1">
            <a:spLocks/>
          </p:cNvSpPr>
          <p:nvPr/>
        </p:nvSpPr>
        <p:spPr>
          <a:xfrm>
            <a:off x="838200" y="1825625"/>
            <a:ext cx="6634687" cy="4585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smtClean="0"/>
              <a:t>Previous success has been had by incorporating “replay” of past experiences between actions.</a:t>
            </a:r>
          </a:p>
          <a:p>
            <a:endParaRPr lang="en-US" sz="2200" dirty="0" smtClean="0"/>
          </a:p>
          <a:p>
            <a:r>
              <a:rPr lang="en-US" sz="2200" dirty="0" smtClean="0"/>
              <a:t>Could incorporate this into SR</a:t>
            </a:r>
          </a:p>
          <a:p>
            <a:endParaRPr lang="en-US" sz="2200" dirty="0" smtClean="0"/>
          </a:p>
          <a:p>
            <a:r>
              <a:rPr lang="en-US" sz="2200" dirty="0" smtClean="0"/>
              <a:t>Experiences are sampled with </a:t>
            </a:r>
            <a:r>
              <a:rPr lang="en-US" sz="2200" dirty="0" err="1" smtClean="0"/>
              <a:t>recency</a:t>
            </a:r>
            <a:r>
              <a:rPr lang="en-US" sz="2200" dirty="0" smtClean="0"/>
              <a:t> weighted bias</a:t>
            </a:r>
          </a:p>
          <a:p>
            <a:endParaRPr lang="en-US" sz="2200" dirty="0" smtClean="0"/>
          </a:p>
          <a:p>
            <a:r>
              <a:rPr lang="en-US" sz="2200" dirty="0" smtClean="0"/>
              <a:t>Naturally performance depends on how many samples are permitted between actions </a:t>
            </a:r>
          </a:p>
          <a:p>
            <a:endParaRPr lang="en-US" sz="2200" dirty="0" smtClean="0"/>
          </a:p>
        </p:txBody>
      </p:sp>
    </p:spTree>
    <p:extLst>
      <p:ext uri="{BB962C8B-B14F-4D97-AF65-F5344CB8AC3E}">
        <p14:creationId xmlns:p14="http://schemas.microsoft.com/office/powerpoint/2010/main" val="1687746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02696" cy="1325563"/>
          </a:xfrm>
        </p:spPr>
        <p:txBody>
          <a:bodyPr>
            <a:normAutofit/>
          </a:bodyPr>
          <a:lstStyle/>
          <a:p>
            <a:r>
              <a:rPr lang="en-US" sz="3200" dirty="0" smtClean="0"/>
              <a:t>Is there a </a:t>
            </a:r>
            <a:r>
              <a:rPr lang="en-US" sz="3200" dirty="0" err="1" smtClean="0"/>
              <a:t>behavioural</a:t>
            </a:r>
            <a:r>
              <a:rPr lang="en-US" sz="3200" dirty="0" smtClean="0"/>
              <a:t> distinction between Dyna-Q and Dyna-SR?</a:t>
            </a:r>
            <a:endParaRPr lang="en-US" sz="3200" dirty="0"/>
          </a:p>
        </p:txBody>
      </p:sp>
      <p:sp>
        <p:nvSpPr>
          <p:cNvPr id="6" name="Content Placeholder 2"/>
          <p:cNvSpPr txBox="1">
            <a:spLocks/>
          </p:cNvSpPr>
          <p:nvPr/>
        </p:nvSpPr>
        <p:spPr>
          <a:xfrm>
            <a:off x="838200" y="1825625"/>
            <a:ext cx="6634687" cy="4585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smtClean="0"/>
              <a:t>Dyna-SR without sufficient replay would reduce to SR-TD (algorithm 1)</a:t>
            </a:r>
          </a:p>
          <a:p>
            <a:endParaRPr lang="en-US" sz="2200" dirty="0"/>
          </a:p>
          <a:p>
            <a:r>
              <a:rPr lang="en-US" sz="2200" dirty="0" smtClean="0"/>
              <a:t>Dyna-Q without sufficient replay would reduce to basic Q-learning (model-free)</a:t>
            </a:r>
          </a:p>
          <a:p>
            <a:endParaRPr lang="en-US" sz="2200" dirty="0"/>
          </a:p>
          <a:p>
            <a:r>
              <a:rPr lang="en-US" sz="2200" dirty="0" smtClean="0"/>
              <a:t>They suggest this could be tested by preventing replay by manipulating rest periods or distractor tasks</a:t>
            </a:r>
            <a:r>
              <a:rPr lang="is-IS" sz="2200" dirty="0" smtClean="0"/>
              <a:t>…</a:t>
            </a:r>
            <a:endParaRPr lang="en-US" sz="2200" dirty="0" smtClean="0"/>
          </a:p>
          <a:p>
            <a:endParaRPr lang="en-US" sz="2200" dirty="0" smtClean="0"/>
          </a:p>
        </p:txBody>
      </p:sp>
      <p:pic>
        <p:nvPicPr>
          <p:cNvPr id="5" name="Picture 4"/>
          <p:cNvPicPr>
            <a:picLocks noChangeAspect="1"/>
          </p:cNvPicPr>
          <p:nvPr/>
        </p:nvPicPr>
        <p:blipFill>
          <a:blip r:embed="rId3"/>
          <a:stretch>
            <a:fillRect/>
          </a:stretch>
        </p:blipFill>
        <p:spPr>
          <a:xfrm>
            <a:off x="7472887" y="2785610"/>
            <a:ext cx="4465320" cy="2431367"/>
          </a:xfrm>
          <a:prstGeom prst="rect">
            <a:avLst/>
          </a:prstGeom>
        </p:spPr>
      </p:pic>
    </p:spTree>
    <p:extLst>
      <p:ext uri="{BB962C8B-B14F-4D97-AF65-F5344CB8AC3E}">
        <p14:creationId xmlns:p14="http://schemas.microsoft.com/office/powerpoint/2010/main" val="977601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actually tell us?..</a:t>
            </a:r>
          </a:p>
        </p:txBody>
      </p:sp>
      <p:sp>
        <p:nvSpPr>
          <p:cNvPr id="3" name="Content Placeholder 2"/>
          <p:cNvSpPr>
            <a:spLocks noGrp="1"/>
          </p:cNvSpPr>
          <p:nvPr>
            <p:ph idx="1"/>
          </p:nvPr>
        </p:nvSpPr>
        <p:spPr/>
        <p:txBody>
          <a:bodyPr>
            <a:normAutofit/>
          </a:bodyPr>
          <a:lstStyle/>
          <a:p>
            <a:r>
              <a:rPr lang="en-GB" sz="2000" dirty="0" smtClean="0"/>
              <a:t>Gives </a:t>
            </a:r>
            <a:r>
              <a:rPr lang="en-US" sz="2000" dirty="0" smtClean="0"/>
              <a:t>insight </a:t>
            </a:r>
            <a:r>
              <a:rPr lang="en-US" sz="2000" dirty="0"/>
              <a:t>into mechanisms required </a:t>
            </a:r>
            <a:r>
              <a:rPr lang="en-US" sz="2000" dirty="0" smtClean="0"/>
              <a:t>to model solving </a:t>
            </a:r>
            <a:r>
              <a:rPr lang="en-US" sz="2000" dirty="0"/>
              <a:t>real-life tasks</a:t>
            </a:r>
          </a:p>
          <a:p>
            <a:endParaRPr lang="en-US" sz="2000" dirty="0"/>
          </a:p>
          <a:p>
            <a:r>
              <a:rPr lang="en-US" sz="2000" dirty="0"/>
              <a:t>Interesting in the context of </a:t>
            </a:r>
            <a:r>
              <a:rPr lang="en-US" sz="2000" dirty="0" err="1"/>
              <a:t>Stachenfeld</a:t>
            </a:r>
            <a:r>
              <a:rPr lang="en-US" sz="2000" dirty="0"/>
              <a:t> et al. </a:t>
            </a:r>
            <a:r>
              <a:rPr lang="en-US" sz="2000" dirty="0" smtClean="0"/>
              <a:t>2017 </a:t>
            </a:r>
            <a:r>
              <a:rPr lang="en-US" sz="1400" dirty="0" smtClean="0"/>
              <a:t>(“Hippocampus as Predictive Map”, Nature Neuroscience)</a:t>
            </a:r>
            <a:endParaRPr lang="en-US" sz="1400" dirty="0"/>
          </a:p>
          <a:p>
            <a:endParaRPr lang="en-US" sz="2000" dirty="0"/>
          </a:p>
          <a:p>
            <a:r>
              <a:rPr lang="en-US" sz="2000" dirty="0"/>
              <a:t>General framework </a:t>
            </a:r>
            <a:r>
              <a:rPr lang="mr-IN" sz="2000" dirty="0"/>
              <a:t>–</a:t>
            </a:r>
            <a:r>
              <a:rPr lang="en-US" sz="2000" dirty="0"/>
              <a:t> not restricted to spatial navigation, can be </a:t>
            </a:r>
            <a:r>
              <a:rPr lang="en-US" sz="2000" dirty="0" smtClean="0"/>
              <a:t>conceptual</a:t>
            </a:r>
          </a:p>
          <a:p>
            <a:endParaRPr lang="en-US" sz="2000" dirty="0"/>
          </a:p>
          <a:p>
            <a:r>
              <a:rPr lang="en-US" sz="2000" dirty="0" smtClean="0"/>
              <a:t>Potentially u</a:t>
            </a:r>
            <a:r>
              <a:rPr lang="en-US" sz="2000" dirty="0" smtClean="0"/>
              <a:t>seful </a:t>
            </a:r>
            <a:r>
              <a:rPr lang="en-US" sz="2000" dirty="0"/>
              <a:t>concept for experimenters </a:t>
            </a:r>
            <a:r>
              <a:rPr lang="en-US" sz="2000"/>
              <a:t>to </a:t>
            </a:r>
            <a:r>
              <a:rPr lang="en-US" sz="2000" smtClean="0"/>
              <a:t>know..</a:t>
            </a:r>
            <a:endParaRPr lang="en-US" sz="2000" dirty="0"/>
          </a:p>
        </p:txBody>
      </p:sp>
    </p:spTree>
    <p:extLst>
      <p:ext uri="{BB962C8B-B14F-4D97-AF65-F5344CB8AC3E}">
        <p14:creationId xmlns:p14="http://schemas.microsoft.com/office/powerpoint/2010/main" val="207218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Specific task procedures</a:t>
            </a:r>
            <a:endParaRPr lang="en-US" b="1" dirty="0"/>
          </a:p>
        </p:txBody>
      </p:sp>
      <p:sp>
        <p:nvSpPr>
          <p:cNvPr id="3" name="Content Placeholder 2"/>
          <p:cNvSpPr>
            <a:spLocks noGrp="1"/>
          </p:cNvSpPr>
          <p:nvPr>
            <p:ph idx="1"/>
          </p:nvPr>
        </p:nvSpPr>
        <p:spPr/>
        <p:txBody>
          <a:bodyPr>
            <a:normAutofit fontScale="62500" lnSpcReduction="20000"/>
          </a:bodyPr>
          <a:lstStyle/>
          <a:p>
            <a:pPr marL="0" indent="0">
              <a:buNone/>
            </a:pPr>
            <a:r>
              <a:rPr lang="en-US" u="sng" dirty="0" smtClean="0"/>
              <a:t>Latent </a:t>
            </a:r>
            <a:r>
              <a:rPr lang="en-US" u="sng" dirty="0"/>
              <a:t>learning task.</a:t>
            </a:r>
          </a:p>
          <a:p>
            <a:pPr marL="0" indent="0">
              <a:buNone/>
            </a:pPr>
            <a:r>
              <a:rPr lang="en-US" dirty="0" smtClean="0"/>
              <a:t>The </a:t>
            </a:r>
            <a:r>
              <a:rPr lang="en-US" dirty="0"/>
              <a:t>latent learning task was simulated in the grid-world environment shown in </a:t>
            </a:r>
            <a:r>
              <a:rPr lang="en-US" dirty="0">
                <a:hlinkClick r:id="rId2"/>
              </a:rPr>
              <a:t>Fig 2A</a:t>
            </a:r>
            <a:r>
              <a:rPr lang="en-US" dirty="0"/>
              <a:t>. Starting from position S, the agent first took 25000 steps exploring the maze. After exploration, the reward in position R1 was raised to 10. To learn about the reward, the agent completed a single step, starting from position R1, 20 times. We then recorded the state value function.</a:t>
            </a:r>
          </a:p>
          <a:p>
            <a:pPr marL="0" indent="0">
              <a:buNone/>
            </a:pPr>
            <a:r>
              <a:rPr lang="en-US" u="sng" dirty="0"/>
              <a:t>Detour task.</a:t>
            </a:r>
          </a:p>
          <a:p>
            <a:pPr marL="0" indent="0">
              <a:buNone/>
            </a:pPr>
            <a:r>
              <a:rPr lang="en-US" dirty="0"/>
              <a:t>The detour task was simulated using the grid-world environment shown in </a:t>
            </a:r>
            <a:r>
              <a:rPr lang="en-US" dirty="0">
                <a:hlinkClick r:id="rId2"/>
              </a:rPr>
              <a:t>Fig 2B</a:t>
            </a:r>
            <a:r>
              <a:rPr lang="en-US" dirty="0"/>
              <a:t>. Starting from position S, the agent first took 10000 steps exploring the maze. The reward in position R was then increased to 10. The agent then completed 5 trials, starting from position S that ended when the reward was reached. A wall was then added to in position B. To learn about the wall, the agent completed a single step, starting from the position immediately left of the wall, 40 times. We then recorded the state value function.</a:t>
            </a:r>
          </a:p>
          <a:p>
            <a:pPr marL="0" indent="0">
              <a:buNone/>
            </a:pPr>
            <a:r>
              <a:rPr lang="en-US" u="sng" dirty="0"/>
              <a:t>Novel revaluation task.</a:t>
            </a:r>
          </a:p>
          <a:p>
            <a:pPr marL="0" indent="0">
              <a:buNone/>
            </a:pPr>
            <a:r>
              <a:rPr lang="en-US" dirty="0"/>
              <a:t>The novel revaluation task was simulated using the environment in </a:t>
            </a:r>
            <a:r>
              <a:rPr lang="en-US" dirty="0">
                <a:hlinkClick r:id="rId3"/>
              </a:rPr>
              <a:t>Fig 5C</a:t>
            </a:r>
            <a:r>
              <a:rPr lang="en-US" dirty="0"/>
              <a:t>. The agent first completed the entire latent learning task. After successfully reaching position R1 from position S, the agent then completed 20 trials. Each trial alternately started at S1 or S2 and ended when the agent reached position R1. We then set the reward in position R2 to 20. To learn about the new reward, the agent completed one step, starting from position R2, 20 times. We then recorded the state value function.</a:t>
            </a:r>
          </a:p>
          <a:p>
            <a:endParaRPr lang="en-US" dirty="0"/>
          </a:p>
        </p:txBody>
      </p:sp>
    </p:spTree>
    <p:extLst>
      <p:ext uri="{BB962C8B-B14F-4D97-AF65-F5344CB8AC3E}">
        <p14:creationId xmlns:p14="http://schemas.microsoft.com/office/powerpoint/2010/main" val="1304199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General RL Framework</a:t>
            </a:r>
          </a:p>
        </p:txBody>
      </p:sp>
      <p:sp>
        <p:nvSpPr>
          <p:cNvPr id="3" name="Content Placeholder 2"/>
          <p:cNvSpPr>
            <a:spLocks noGrp="1"/>
          </p:cNvSpPr>
          <p:nvPr>
            <p:ph idx="1"/>
          </p:nvPr>
        </p:nvSpPr>
        <p:spPr/>
        <p:txBody>
          <a:bodyPr>
            <a:normAutofit fontScale="85000" lnSpcReduction="20000"/>
          </a:bodyPr>
          <a:lstStyle/>
          <a:p>
            <a:r>
              <a:rPr lang="en-US" sz="2400" dirty="0"/>
              <a:t>Set of “states” that you can move between by taking “actions”</a:t>
            </a:r>
          </a:p>
          <a:p>
            <a:endParaRPr lang="en-US" sz="2400" dirty="0"/>
          </a:p>
          <a:p>
            <a:r>
              <a:rPr lang="en-US" sz="2400" dirty="0"/>
              <a:t>Reward is distributed in the environment</a:t>
            </a:r>
          </a:p>
          <a:p>
            <a:endParaRPr lang="en-US" sz="2400" dirty="0"/>
          </a:p>
          <a:p>
            <a:r>
              <a:rPr lang="en-US" sz="2400" dirty="0"/>
              <a:t>Objective is to choose actions that </a:t>
            </a:r>
            <a:r>
              <a:rPr lang="en-US" sz="2400" dirty="0" err="1"/>
              <a:t>maximise</a:t>
            </a:r>
            <a:r>
              <a:rPr lang="en-US" sz="2400" dirty="0"/>
              <a:t> future reward</a:t>
            </a:r>
          </a:p>
          <a:p>
            <a:endParaRPr lang="en-US" sz="2400" dirty="0"/>
          </a:p>
          <a:p>
            <a:r>
              <a:rPr lang="en-US" sz="2400" dirty="0"/>
              <a:t>Value of a state is total future expected reward</a:t>
            </a:r>
          </a:p>
          <a:p>
            <a:endParaRPr lang="en-US" sz="2400" dirty="0"/>
          </a:p>
          <a:p>
            <a:r>
              <a:rPr lang="en-US" sz="2400" dirty="0"/>
              <a:t>V(S</a:t>
            </a:r>
            <a:r>
              <a:rPr lang="en-US" sz="2400" baseline="-25000" dirty="0"/>
              <a:t>t</a:t>
            </a:r>
            <a:r>
              <a:rPr lang="en-US" sz="2400" dirty="0"/>
              <a:t>) = R</a:t>
            </a:r>
            <a:r>
              <a:rPr lang="en-US" sz="2400" baseline="-25000" dirty="0"/>
              <a:t>t+1</a:t>
            </a:r>
            <a:r>
              <a:rPr lang="en-US" sz="2400" dirty="0"/>
              <a:t> + ɣR</a:t>
            </a:r>
            <a:r>
              <a:rPr lang="en-US" sz="2400" baseline="-25000" dirty="0"/>
              <a:t>t+2 </a:t>
            </a:r>
            <a:r>
              <a:rPr lang="en-US" sz="2400" dirty="0"/>
              <a:t>+ ɣ</a:t>
            </a:r>
            <a:r>
              <a:rPr lang="en-US" sz="2400" baseline="30000" dirty="0"/>
              <a:t>2</a:t>
            </a:r>
            <a:r>
              <a:rPr lang="en-US" sz="2400" dirty="0"/>
              <a:t>R</a:t>
            </a:r>
            <a:r>
              <a:rPr lang="en-US" sz="2400" baseline="-25000" dirty="0"/>
              <a:t>t+3</a:t>
            </a:r>
            <a:r>
              <a:rPr lang="en-US" sz="2400" dirty="0"/>
              <a:t> + </a:t>
            </a:r>
            <a:r>
              <a:rPr lang="is-IS" sz="2400" dirty="0"/>
              <a:t>… = 𝚺</a:t>
            </a:r>
            <a:r>
              <a:rPr lang="is-IS" sz="2400" baseline="30000" dirty="0"/>
              <a:t>∞</a:t>
            </a:r>
            <a:r>
              <a:rPr lang="is-IS" sz="2400" baseline="-25000" dirty="0"/>
              <a:t>n=1</a:t>
            </a:r>
            <a:r>
              <a:rPr lang="is-IS" sz="2400" dirty="0"/>
              <a:t> </a:t>
            </a:r>
            <a:r>
              <a:rPr lang="en-US" sz="2400" dirty="0" err="1"/>
              <a:t>ɣ</a:t>
            </a:r>
            <a:r>
              <a:rPr lang="en-US" sz="2400" baseline="30000" dirty="0" err="1"/>
              <a:t>n</a:t>
            </a:r>
            <a:r>
              <a:rPr lang="is-IS" sz="2400" dirty="0"/>
              <a:t>R</a:t>
            </a:r>
            <a:r>
              <a:rPr lang="is-IS" sz="2400" baseline="-25000" dirty="0"/>
              <a:t>t+n</a:t>
            </a:r>
          </a:p>
          <a:p>
            <a:endParaRPr lang="is-IS" sz="2400" baseline="-25000" dirty="0"/>
          </a:p>
          <a:p>
            <a:pPr marL="457200" lvl="1" indent="0">
              <a:buNone/>
            </a:pPr>
            <a:r>
              <a:rPr lang="is-IS" dirty="0"/>
              <a:t>      = </a:t>
            </a:r>
            <a:r>
              <a:rPr lang="en-US" dirty="0"/>
              <a:t>R</a:t>
            </a:r>
            <a:r>
              <a:rPr lang="en-US" baseline="-25000" dirty="0"/>
              <a:t>t+1</a:t>
            </a:r>
            <a:r>
              <a:rPr lang="en-US" dirty="0"/>
              <a:t> + </a:t>
            </a:r>
            <a:r>
              <a:rPr lang="en-US" dirty="0" err="1"/>
              <a:t>ɣ</a:t>
            </a:r>
            <a:r>
              <a:rPr lang="en-US" dirty="0"/>
              <a:t>(R</a:t>
            </a:r>
            <a:r>
              <a:rPr lang="en-US" baseline="-25000" dirty="0"/>
              <a:t>t+2 </a:t>
            </a:r>
            <a:r>
              <a:rPr lang="en-US" dirty="0"/>
              <a:t>+ ɣR</a:t>
            </a:r>
            <a:r>
              <a:rPr lang="en-US" baseline="-25000" dirty="0"/>
              <a:t>t+3</a:t>
            </a:r>
            <a:r>
              <a:rPr lang="en-US" dirty="0"/>
              <a:t> + </a:t>
            </a:r>
            <a:r>
              <a:rPr lang="is-IS" dirty="0"/>
              <a:t>… ) = </a:t>
            </a:r>
            <a:r>
              <a:rPr lang="en-US" dirty="0"/>
              <a:t>R</a:t>
            </a:r>
            <a:r>
              <a:rPr lang="en-US" baseline="-25000" dirty="0"/>
              <a:t>t+1</a:t>
            </a:r>
            <a:r>
              <a:rPr lang="en-US" dirty="0"/>
              <a:t> + </a:t>
            </a:r>
            <a:r>
              <a:rPr lang="en-US" dirty="0" err="1"/>
              <a:t>ɣ</a:t>
            </a:r>
            <a:r>
              <a:rPr lang="en-US" dirty="0"/>
              <a:t> V(S</a:t>
            </a:r>
            <a:r>
              <a:rPr lang="en-US" baseline="-25000" dirty="0"/>
              <a:t>t+1</a:t>
            </a:r>
            <a:r>
              <a:rPr lang="en-US" dirty="0"/>
              <a:t>) </a:t>
            </a:r>
          </a:p>
          <a:p>
            <a:pPr marL="228600" lvl="1">
              <a:spcBef>
                <a:spcPts val="1000"/>
              </a:spcBef>
            </a:pPr>
            <a:endParaRPr lang="en-US" dirty="0"/>
          </a:p>
          <a:p>
            <a:pPr marL="228600" lvl="1">
              <a:spcBef>
                <a:spcPts val="1000"/>
              </a:spcBef>
            </a:pPr>
            <a:r>
              <a:rPr lang="en-US" dirty="0"/>
              <a:t>Q(S</a:t>
            </a:r>
            <a:r>
              <a:rPr lang="en-US" baseline="-25000" dirty="0"/>
              <a:t>t </a:t>
            </a:r>
            <a:r>
              <a:rPr lang="en-US" dirty="0"/>
              <a:t>,A</a:t>
            </a:r>
            <a:r>
              <a:rPr lang="en-US" baseline="-25000" dirty="0"/>
              <a:t>t</a:t>
            </a:r>
            <a:r>
              <a:rPr lang="en-US" dirty="0"/>
              <a:t>) = R(S</a:t>
            </a:r>
            <a:r>
              <a:rPr lang="en-US" baseline="-25000" dirty="0"/>
              <a:t>t </a:t>
            </a:r>
            <a:r>
              <a:rPr lang="en-US" dirty="0"/>
              <a:t>,A</a:t>
            </a:r>
            <a:r>
              <a:rPr lang="en-US" baseline="-25000" dirty="0"/>
              <a:t>t</a:t>
            </a:r>
            <a:r>
              <a:rPr lang="en-US" dirty="0"/>
              <a:t>) + </a:t>
            </a:r>
            <a:r>
              <a:rPr lang="en-US" dirty="0" err="1"/>
              <a:t>ɣ</a:t>
            </a:r>
            <a:r>
              <a:rPr lang="en-US" dirty="0"/>
              <a:t> V(S</a:t>
            </a:r>
            <a:r>
              <a:rPr lang="en-US" baseline="-25000" dirty="0"/>
              <a:t>t+1</a:t>
            </a:r>
            <a:r>
              <a:rPr lang="en-US" dirty="0"/>
              <a:t>) </a:t>
            </a:r>
          </a:p>
          <a:p>
            <a:pPr marL="457200" lvl="1" indent="0">
              <a:buNone/>
            </a:pPr>
            <a:endParaRPr lang="en-US" sz="2200" dirty="0"/>
          </a:p>
          <a:p>
            <a:endParaRPr lang="en-US" sz="2000" dirty="0"/>
          </a:p>
          <a:p>
            <a:endParaRPr lang="en-US" sz="2000" dirty="0"/>
          </a:p>
        </p:txBody>
      </p:sp>
      <p:pic>
        <p:nvPicPr>
          <p:cNvPr id="4" name="Picture 3"/>
          <p:cNvPicPr>
            <a:picLocks noChangeAspect="1"/>
          </p:cNvPicPr>
          <p:nvPr/>
        </p:nvPicPr>
        <p:blipFill>
          <a:blip r:embed="rId3"/>
          <a:stretch>
            <a:fillRect/>
          </a:stretch>
        </p:blipFill>
        <p:spPr>
          <a:xfrm>
            <a:off x="8034337" y="1790596"/>
            <a:ext cx="4157663" cy="3000375"/>
          </a:xfrm>
          <a:prstGeom prst="rect">
            <a:avLst/>
          </a:prstGeom>
        </p:spPr>
      </p:pic>
      <p:sp>
        <p:nvSpPr>
          <p:cNvPr id="5" name="TextBox 4"/>
          <p:cNvSpPr txBox="1"/>
          <p:nvPr/>
        </p:nvSpPr>
        <p:spPr>
          <a:xfrm>
            <a:off x="6543674" y="5614988"/>
            <a:ext cx="5648325" cy="1200329"/>
          </a:xfrm>
          <a:prstGeom prst="rect">
            <a:avLst/>
          </a:prstGeom>
          <a:noFill/>
        </p:spPr>
        <p:txBody>
          <a:bodyPr wrap="square" rtlCol="0">
            <a:spAutoFit/>
          </a:bodyPr>
          <a:lstStyle/>
          <a:p>
            <a:r>
              <a:rPr lang="en-US" dirty="0" err="1"/>
              <a:t>Ɣ</a:t>
            </a:r>
            <a:r>
              <a:rPr lang="en-US" dirty="0"/>
              <a:t> </a:t>
            </a:r>
            <a:r>
              <a:rPr lang="en-US" dirty="0" err="1"/>
              <a:t>descibes</a:t>
            </a:r>
            <a:r>
              <a:rPr lang="en-US" dirty="0"/>
              <a:t> how much we care about future rewards</a:t>
            </a:r>
          </a:p>
          <a:p>
            <a:r>
              <a:rPr lang="en-US" dirty="0"/>
              <a:t>0 ≤ </a:t>
            </a:r>
            <a:r>
              <a:rPr lang="en-US" dirty="0" err="1"/>
              <a:t>Ɣ</a:t>
            </a:r>
            <a:r>
              <a:rPr lang="en-US" dirty="0"/>
              <a:t> &lt; 1</a:t>
            </a:r>
          </a:p>
          <a:p>
            <a:r>
              <a:rPr lang="en-US" dirty="0"/>
              <a:t>0 = maximally short-sighted (only care about next reward)</a:t>
            </a:r>
          </a:p>
          <a:p>
            <a:r>
              <a:rPr lang="en-US" dirty="0"/>
              <a:t>1 = maximally long-sighted (care equally about future </a:t>
            </a:r>
            <a:r>
              <a:rPr lang="en-US" dirty="0" err="1"/>
              <a:t>rwd</a:t>
            </a:r>
            <a:r>
              <a:rPr lang="en-US" dirty="0"/>
              <a:t>)</a:t>
            </a:r>
          </a:p>
        </p:txBody>
      </p:sp>
    </p:spTree>
    <p:extLst>
      <p:ext uri="{BB962C8B-B14F-4D97-AF65-F5344CB8AC3E}">
        <p14:creationId xmlns:p14="http://schemas.microsoft.com/office/powerpoint/2010/main" val="1467108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Two categories of changes requiring adaptation</a:t>
            </a:r>
            <a:endParaRPr lang="en-US" sz="4000" dirty="0"/>
          </a:p>
        </p:txBody>
      </p:sp>
      <p:sp>
        <p:nvSpPr>
          <p:cNvPr id="3" name="Content Placeholder 2"/>
          <p:cNvSpPr>
            <a:spLocks noGrp="1"/>
          </p:cNvSpPr>
          <p:nvPr>
            <p:ph idx="1"/>
          </p:nvPr>
        </p:nvSpPr>
        <p:spPr/>
        <p:txBody>
          <a:bodyPr>
            <a:normAutofit/>
          </a:bodyPr>
          <a:lstStyle/>
          <a:p>
            <a:r>
              <a:rPr lang="en-US" sz="2200" dirty="0"/>
              <a:t>C</a:t>
            </a:r>
            <a:r>
              <a:rPr lang="en-US" sz="2200" dirty="0" smtClean="0"/>
              <a:t>hanges </a:t>
            </a:r>
            <a:r>
              <a:rPr lang="en-US" sz="2200" dirty="0"/>
              <a:t>in reward </a:t>
            </a:r>
            <a:r>
              <a:rPr lang="en-US" sz="2200" dirty="0" smtClean="0"/>
              <a:t>structure e.g.</a:t>
            </a:r>
          </a:p>
          <a:p>
            <a:pPr lvl="1"/>
            <a:r>
              <a:rPr lang="en-GB" sz="1800" u="sng" dirty="0"/>
              <a:t>Latent learning </a:t>
            </a:r>
            <a:r>
              <a:rPr lang="en-GB" sz="1800" u="sng" dirty="0" smtClean="0"/>
              <a:t>tasks</a:t>
            </a:r>
          </a:p>
          <a:p>
            <a:pPr lvl="1"/>
            <a:r>
              <a:rPr lang="en-GB" sz="1800" u="sng" dirty="0" smtClean="0"/>
              <a:t>Reward revaluation tasks</a:t>
            </a:r>
            <a:endParaRPr lang="en-GB" sz="1800" u="sng" dirty="0"/>
          </a:p>
          <a:p>
            <a:endParaRPr lang="en-US" sz="2200" dirty="0" smtClean="0"/>
          </a:p>
          <a:p>
            <a:r>
              <a:rPr lang="en-US" sz="2200" dirty="0" smtClean="0"/>
              <a:t>Contingency change </a:t>
            </a:r>
            <a:r>
              <a:rPr lang="en-US" sz="2200" dirty="0" smtClean="0"/>
              <a:t>e.g.</a:t>
            </a:r>
          </a:p>
          <a:p>
            <a:pPr lvl="1"/>
            <a:r>
              <a:rPr lang="en-GB" sz="1800" dirty="0" smtClean="0"/>
              <a:t>Contingency degradation</a:t>
            </a:r>
          </a:p>
          <a:p>
            <a:pPr lvl="1"/>
            <a:r>
              <a:rPr lang="en-GB" sz="1800" dirty="0"/>
              <a:t>S</a:t>
            </a:r>
            <a:r>
              <a:rPr lang="en-GB" sz="1800" dirty="0" smtClean="0"/>
              <a:t>hortcut tasks</a:t>
            </a:r>
          </a:p>
          <a:p>
            <a:pPr lvl="1"/>
            <a:r>
              <a:rPr lang="en-GB" sz="1800" u="sng" dirty="0" smtClean="0"/>
              <a:t>Detour task</a:t>
            </a:r>
          </a:p>
          <a:p>
            <a:pPr lvl="1"/>
            <a:endParaRPr lang="en-GB" sz="1800" dirty="0"/>
          </a:p>
          <a:p>
            <a:pPr lvl="1"/>
            <a:endParaRPr lang="en-GB" sz="1800" dirty="0" smtClean="0"/>
          </a:p>
          <a:p>
            <a:pPr lvl="1"/>
            <a:endParaRPr lang="en-GB" sz="1800" dirty="0"/>
          </a:p>
          <a:p>
            <a:pPr lvl="1"/>
            <a:endParaRPr lang="en-GB" sz="1800" dirty="0" smtClean="0"/>
          </a:p>
          <a:p>
            <a:pPr lvl="1"/>
            <a:endParaRPr lang="en-GB" sz="1800" dirty="0"/>
          </a:p>
          <a:p>
            <a:pPr lvl="1"/>
            <a:endParaRPr lang="en-GB" sz="1800" dirty="0" smtClean="0"/>
          </a:p>
          <a:p>
            <a:pPr lvl="1"/>
            <a:endParaRPr lang="en-GB" sz="1800" dirty="0"/>
          </a:p>
          <a:p>
            <a:pPr lvl="1"/>
            <a:endParaRPr lang="en-GB" sz="1800" dirty="0" smtClean="0"/>
          </a:p>
          <a:p>
            <a:pPr lvl="1"/>
            <a:endParaRPr lang="en-GB" sz="1800" dirty="0"/>
          </a:p>
          <a:p>
            <a:endParaRPr lang="en-GB" sz="2200" dirty="0"/>
          </a:p>
          <a:p>
            <a:endParaRPr lang="en-US" sz="2200" dirty="0"/>
          </a:p>
          <a:p>
            <a:endParaRPr lang="en-US" sz="2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840" y="3284575"/>
            <a:ext cx="6156960" cy="2795016"/>
          </a:xfrm>
          <a:prstGeom prst="rect">
            <a:avLst/>
          </a:prstGeom>
        </p:spPr>
      </p:pic>
    </p:spTree>
    <p:extLst>
      <p:ext uri="{BB962C8B-B14F-4D97-AF65-F5344CB8AC3E}">
        <p14:creationId xmlns:p14="http://schemas.microsoft.com/office/powerpoint/2010/main" val="563264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Model-free RL</a:t>
            </a:r>
          </a:p>
        </p:txBody>
      </p:sp>
      <p:sp>
        <p:nvSpPr>
          <p:cNvPr id="3" name="Content Placeholder 2"/>
          <p:cNvSpPr>
            <a:spLocks noGrp="1"/>
          </p:cNvSpPr>
          <p:nvPr>
            <p:ph idx="1"/>
          </p:nvPr>
        </p:nvSpPr>
        <p:spPr/>
        <p:txBody>
          <a:bodyPr>
            <a:normAutofit/>
          </a:bodyPr>
          <a:lstStyle/>
          <a:p>
            <a:r>
              <a:rPr lang="en-GB" sz="2200" dirty="0"/>
              <a:t>“Stimulus-Response” </a:t>
            </a:r>
            <a:r>
              <a:rPr lang="en-GB" sz="2200" dirty="0" smtClean="0"/>
              <a:t>learner</a:t>
            </a:r>
            <a:endParaRPr lang="en-GB" sz="2200" dirty="0"/>
          </a:p>
          <a:p>
            <a:endParaRPr lang="en-GB" sz="2200" dirty="0"/>
          </a:p>
          <a:p>
            <a:r>
              <a:rPr lang="en-GB" sz="2200" dirty="0"/>
              <a:t>Directly learns the value of actions from experience</a:t>
            </a:r>
            <a:r>
              <a:rPr lang="en-US" sz="2200" dirty="0"/>
              <a:t> (trial and error)</a:t>
            </a:r>
            <a:endParaRPr lang="en-GB" sz="2200" dirty="0"/>
          </a:p>
          <a:p>
            <a:endParaRPr lang="en-GB" sz="2200" dirty="0"/>
          </a:p>
          <a:p>
            <a:r>
              <a:rPr lang="en-GB" sz="2200" dirty="0"/>
              <a:t>Can be learned via a temporal-difference update</a:t>
            </a:r>
          </a:p>
          <a:p>
            <a:endParaRPr lang="en-GB" sz="2200" dirty="0"/>
          </a:p>
          <a:p>
            <a:r>
              <a:rPr lang="en-GB" sz="2200" dirty="0"/>
              <a:t>Q-learning update rule after witnessing (</a:t>
            </a:r>
            <a:r>
              <a:rPr lang="en-GB" sz="2200" dirty="0" err="1"/>
              <a:t>S</a:t>
            </a:r>
            <a:r>
              <a:rPr lang="en-GB" sz="2200" baseline="-25000" dirty="0" err="1"/>
              <a:t>t</a:t>
            </a:r>
            <a:r>
              <a:rPr lang="en-GB" sz="2200" dirty="0" err="1"/>
              <a:t>,A</a:t>
            </a:r>
            <a:r>
              <a:rPr lang="en-GB" sz="2200" baseline="-25000" dirty="0" err="1"/>
              <a:t>t</a:t>
            </a:r>
            <a:r>
              <a:rPr lang="en-GB" sz="2200" dirty="0"/>
              <a:t>) → (R</a:t>
            </a:r>
            <a:r>
              <a:rPr lang="en-GB" sz="2200" baseline="-25000" dirty="0"/>
              <a:t>t+1</a:t>
            </a:r>
            <a:r>
              <a:rPr lang="en-GB" sz="2200" dirty="0"/>
              <a:t>,S</a:t>
            </a:r>
            <a:r>
              <a:rPr lang="en-GB" sz="2200" baseline="-25000" dirty="0"/>
              <a:t>t+1</a:t>
            </a:r>
            <a:r>
              <a:rPr lang="en-GB" sz="2200" dirty="0"/>
              <a:t>):</a:t>
            </a:r>
          </a:p>
          <a:p>
            <a:pPr marL="0" indent="0">
              <a:buNone/>
            </a:pPr>
            <a:r>
              <a:rPr lang="en-GB" sz="2200" dirty="0"/>
              <a:t>	-</a:t>
            </a:r>
          </a:p>
          <a:p>
            <a:pPr marL="0" indent="0">
              <a:buNone/>
            </a:pPr>
            <a:endParaRPr lang="en-GB" sz="2200" dirty="0"/>
          </a:p>
          <a:p>
            <a:r>
              <a:rPr lang="en-GB" sz="2200" dirty="0"/>
              <a:t>Typically viewed as efficient but inflexible to environmental changes </a:t>
            </a:r>
            <a:endParaRPr lang="en-US" sz="2200" dirty="0"/>
          </a:p>
          <a:p>
            <a:endParaRPr lang="en-US" sz="2200" dirty="0"/>
          </a:p>
          <a:p>
            <a:endParaRPr lang="en-US" sz="2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6292" y="4798887"/>
            <a:ext cx="8940800" cy="5969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6636" y="640590"/>
            <a:ext cx="3031733" cy="2100195"/>
          </a:xfrm>
          <a:prstGeom prst="rect">
            <a:avLst/>
          </a:prstGeom>
        </p:spPr>
      </p:pic>
    </p:spTree>
    <p:extLst>
      <p:ext uri="{BB962C8B-B14F-4D97-AF65-F5344CB8AC3E}">
        <p14:creationId xmlns:p14="http://schemas.microsoft.com/office/powerpoint/2010/main" val="2088414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RL</a:t>
            </a:r>
          </a:p>
        </p:txBody>
      </p:sp>
      <p:sp>
        <p:nvSpPr>
          <p:cNvPr id="3" name="Content Placeholder 2"/>
          <p:cNvSpPr>
            <a:spLocks noGrp="1"/>
          </p:cNvSpPr>
          <p:nvPr>
            <p:ph idx="1"/>
          </p:nvPr>
        </p:nvSpPr>
        <p:spPr/>
        <p:txBody>
          <a:bodyPr>
            <a:normAutofit/>
          </a:bodyPr>
          <a:lstStyle/>
          <a:p>
            <a:r>
              <a:rPr lang="en-GB" sz="2200" dirty="0"/>
              <a:t>Learns a model of the environment to help guide decision making</a:t>
            </a:r>
          </a:p>
          <a:p>
            <a:endParaRPr lang="en-GB" sz="2200" dirty="0"/>
          </a:p>
          <a:p>
            <a:r>
              <a:rPr lang="en-GB" sz="2200" dirty="0"/>
              <a:t>The model might be transition structure between states</a:t>
            </a:r>
          </a:p>
          <a:p>
            <a:endParaRPr lang="en-GB" sz="2200" dirty="0"/>
          </a:p>
          <a:p>
            <a:r>
              <a:rPr lang="en-GB" sz="2200" dirty="0"/>
              <a:t>Can then simulate trajectories “off-line” during planning</a:t>
            </a:r>
          </a:p>
          <a:p>
            <a:endParaRPr lang="en-GB" sz="2200" dirty="0"/>
          </a:p>
          <a:p>
            <a:r>
              <a:rPr lang="en-GB" sz="2200" dirty="0"/>
              <a:t>Refine the model “online” through experience</a:t>
            </a:r>
          </a:p>
          <a:p>
            <a:endParaRPr lang="en-GB" sz="2200" dirty="0"/>
          </a:p>
          <a:p>
            <a:endParaRPr lang="en-GB" sz="2200" dirty="0"/>
          </a:p>
          <a:p>
            <a:endParaRPr lang="en-US" sz="2000" dirty="0"/>
          </a:p>
          <a:p>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6636" y="640590"/>
            <a:ext cx="3031733" cy="2100195"/>
          </a:xfrm>
          <a:prstGeom prst="rect">
            <a:avLst/>
          </a:prstGeom>
        </p:spPr>
      </p:pic>
    </p:spTree>
    <p:extLst>
      <p:ext uri="{BB962C8B-B14F-4D97-AF65-F5344CB8AC3E}">
        <p14:creationId xmlns:p14="http://schemas.microsoft.com/office/powerpoint/2010/main" val="1937243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MF and MB RL </a:t>
            </a:r>
            <a:r>
              <a:rPr lang="en-US" dirty="0"/>
              <a:t>circuits in the brain?</a:t>
            </a:r>
          </a:p>
        </p:txBody>
      </p:sp>
      <p:sp>
        <p:nvSpPr>
          <p:cNvPr id="3" name="Content Placeholder 2"/>
          <p:cNvSpPr>
            <a:spLocks noGrp="1"/>
          </p:cNvSpPr>
          <p:nvPr>
            <p:ph idx="1"/>
          </p:nvPr>
        </p:nvSpPr>
        <p:spPr>
          <a:xfrm>
            <a:off x="838200" y="1825625"/>
            <a:ext cx="7997456" cy="4351338"/>
          </a:xfrm>
        </p:spPr>
        <p:txBody>
          <a:bodyPr>
            <a:normAutofit lnSpcReduction="10000"/>
          </a:bodyPr>
          <a:lstStyle/>
          <a:p>
            <a:r>
              <a:rPr lang="en-US" sz="1800" dirty="0" smtClean="0"/>
              <a:t>Been proposed that model-free and model-based mechanisms might work/compete in parallel in the brain</a:t>
            </a:r>
          </a:p>
          <a:p>
            <a:endParaRPr lang="en-US" sz="1800" dirty="0"/>
          </a:p>
          <a:p>
            <a:r>
              <a:rPr lang="en-US" sz="1800" dirty="0" smtClean="0"/>
              <a:t>Generally m</a:t>
            </a:r>
            <a:r>
              <a:rPr lang="en-US" sz="1800" dirty="0" smtClean="0"/>
              <a:t>idbrain </a:t>
            </a:r>
            <a:r>
              <a:rPr lang="en-US" sz="1800" dirty="0"/>
              <a:t>dopamine neurons </a:t>
            </a:r>
            <a:r>
              <a:rPr lang="en-US" sz="1800" dirty="0" smtClean="0"/>
              <a:t>viewed </a:t>
            </a:r>
            <a:r>
              <a:rPr lang="en-US" sz="1800" dirty="0"/>
              <a:t>as coding value prediction </a:t>
            </a:r>
            <a:r>
              <a:rPr lang="en-US" sz="1800" dirty="0" smtClean="0"/>
              <a:t>error but is typically </a:t>
            </a:r>
            <a:r>
              <a:rPr lang="en-US" sz="1800" dirty="0" smtClean="0"/>
              <a:t>associated with model-free learning as a way to directly learn long-run value</a:t>
            </a:r>
          </a:p>
          <a:p>
            <a:endParaRPr lang="en-US" sz="1800" dirty="0"/>
          </a:p>
          <a:p>
            <a:r>
              <a:rPr lang="en-US" sz="1800" dirty="0" smtClean="0"/>
              <a:t>Dopamine is not typically associated with model-based learning models because they string together term predictions of the learned model to estimate the best action i.e. if your model-based prediction was bad, you should adjust your model of small-scale transitions rather than long-run expected value </a:t>
            </a:r>
            <a:endParaRPr lang="en-US" sz="1800" dirty="0" smtClean="0"/>
          </a:p>
          <a:p>
            <a:endParaRPr lang="en-US" sz="1800" dirty="0" smtClean="0"/>
          </a:p>
          <a:p>
            <a:r>
              <a:rPr lang="en-US" sz="1800" dirty="0" smtClean="0"/>
              <a:t>Essentially they try to push that current model-based RL methods don’t have a role for dopamine but rodent lesion data and 2-step task data implicate dopamine with model-based </a:t>
            </a:r>
            <a:r>
              <a:rPr lang="en-US" sz="1800" dirty="0" err="1" smtClean="0"/>
              <a:t>behaviours</a:t>
            </a:r>
            <a:r>
              <a:rPr lang="en-US" sz="1800" dirty="0" smtClean="0"/>
              <a:t>.</a:t>
            </a:r>
            <a:endParaRPr lang="en-US" sz="1800" dirty="0"/>
          </a:p>
          <a:p>
            <a:endParaRPr lang="en-US" sz="1800" dirty="0"/>
          </a:p>
          <a:p>
            <a:endParaRPr lang="en-US" sz="1800" dirty="0"/>
          </a:p>
          <a:p>
            <a:endParaRPr lang="en-US" sz="1800" dirty="0"/>
          </a:p>
          <a:p>
            <a:endParaRPr lang="en-US" sz="1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5656" y="1935125"/>
            <a:ext cx="3063850" cy="3742107"/>
          </a:xfrm>
          <a:prstGeom prst="rect">
            <a:avLst/>
          </a:prstGeom>
        </p:spPr>
      </p:pic>
    </p:spTree>
    <p:extLst>
      <p:ext uri="{BB962C8B-B14F-4D97-AF65-F5344CB8AC3E}">
        <p14:creationId xmlns:p14="http://schemas.microsoft.com/office/powerpoint/2010/main" val="393149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Successor Representation (SR)</a:t>
            </a:r>
          </a:p>
        </p:txBody>
      </p:sp>
      <p:sp>
        <p:nvSpPr>
          <p:cNvPr id="3" name="Content Placeholder 2"/>
          <p:cNvSpPr>
            <a:spLocks noGrp="1"/>
          </p:cNvSpPr>
          <p:nvPr>
            <p:ph idx="1"/>
          </p:nvPr>
        </p:nvSpPr>
        <p:spPr>
          <a:xfrm>
            <a:off x="838200" y="1825625"/>
            <a:ext cx="10515600" cy="4585808"/>
          </a:xfrm>
        </p:spPr>
        <p:txBody>
          <a:bodyPr>
            <a:normAutofit/>
          </a:bodyPr>
          <a:lstStyle/>
          <a:p>
            <a:r>
              <a:rPr lang="en-GB" sz="2200" dirty="0" smtClean="0"/>
              <a:t>Recall that value is expected accumulated reward, discounted over time</a:t>
            </a:r>
          </a:p>
          <a:p>
            <a:endParaRPr lang="en-GB" sz="2200" dirty="0"/>
          </a:p>
          <a:p>
            <a:r>
              <a:rPr lang="en-GB" sz="2200" dirty="0" smtClean="0"/>
              <a:t>Therefore, if we could learn:</a:t>
            </a:r>
          </a:p>
          <a:p>
            <a:pPr marL="0" indent="0">
              <a:buNone/>
            </a:pPr>
            <a:r>
              <a:rPr lang="en-GB" sz="2200" dirty="0" smtClean="0"/>
              <a:t>1. expected accumulated occupancy, discounted over time </a:t>
            </a:r>
            <a:endParaRPr lang="en-US" sz="2000" dirty="0"/>
          </a:p>
          <a:p>
            <a:pPr marL="0" indent="0">
              <a:buNone/>
            </a:pPr>
            <a:r>
              <a:rPr lang="en-US" sz="2200" dirty="0" smtClean="0"/>
              <a:t>2. the reward structure of the environment </a:t>
            </a:r>
          </a:p>
          <a:p>
            <a:pPr marL="0" indent="0">
              <a:buNone/>
            </a:pPr>
            <a:r>
              <a:rPr lang="en-US" sz="2200" dirty="0" smtClean="0"/>
              <a:t>And combine them together at decision time to estimate value.</a:t>
            </a:r>
          </a:p>
          <a:p>
            <a:pPr marL="0" indent="0">
              <a:buNone/>
            </a:pPr>
            <a:endParaRPr lang="en-US" sz="2200" dirty="0"/>
          </a:p>
          <a:p>
            <a:r>
              <a:rPr lang="en-US" sz="2200" dirty="0" smtClean="0"/>
              <a:t>Expected future occupancy is known as a successor representation</a:t>
            </a:r>
          </a:p>
          <a:p>
            <a:endParaRPr lang="en-US" sz="2200" dirty="0"/>
          </a:p>
          <a:p>
            <a:r>
              <a:rPr lang="en-US" sz="2200" dirty="0" smtClean="0"/>
              <a:t>It is affected by previous </a:t>
            </a:r>
            <a:r>
              <a:rPr lang="en-US" sz="2200" dirty="0" err="1" smtClean="0"/>
              <a:t>behaviour</a:t>
            </a:r>
            <a:r>
              <a:rPr lang="en-US" sz="2200" dirty="0" smtClean="0"/>
              <a:t> (the policy for how actions are chosen)</a:t>
            </a:r>
            <a:endParaRPr lang="en-US" sz="2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4003" y="2178403"/>
            <a:ext cx="3010787" cy="3267461"/>
          </a:xfrm>
          <a:prstGeom prst="rect">
            <a:avLst/>
          </a:prstGeom>
        </p:spPr>
      </p:pic>
    </p:spTree>
    <p:extLst>
      <p:ext uri="{BB962C8B-B14F-4D97-AF65-F5344CB8AC3E}">
        <p14:creationId xmlns:p14="http://schemas.microsoft.com/office/powerpoint/2010/main" val="390334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1: SR-TD (temporal-difference) </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98243" y="2407288"/>
            <a:ext cx="4455012" cy="4004145"/>
          </a:xfrm>
        </p:spPr>
      </p:pic>
      <p:sp>
        <p:nvSpPr>
          <p:cNvPr id="7" name="Content Placeholder 2"/>
          <p:cNvSpPr txBox="1">
            <a:spLocks/>
          </p:cNvSpPr>
          <p:nvPr/>
        </p:nvSpPr>
        <p:spPr>
          <a:xfrm>
            <a:off x="838200" y="1825625"/>
            <a:ext cx="10515600" cy="4585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smtClean="0"/>
              <a:t>Directly estimates the successor representation from experience</a:t>
            </a:r>
          </a:p>
          <a:p>
            <a:endParaRPr lang="en-US" sz="2200" dirty="0" smtClean="0"/>
          </a:p>
          <a:p>
            <a:r>
              <a:rPr lang="en-US" sz="2200" dirty="0" smtClean="0"/>
              <a:t>Passes latent-learning task</a:t>
            </a:r>
          </a:p>
          <a:p>
            <a:endParaRPr lang="en-US" sz="2200" dirty="0"/>
          </a:p>
          <a:p>
            <a:r>
              <a:rPr lang="en-US" sz="2200" dirty="0" smtClean="0"/>
              <a:t>Cannot solve detour task</a:t>
            </a:r>
          </a:p>
          <a:p>
            <a:endParaRPr lang="en-US" sz="2200" dirty="0"/>
          </a:p>
          <a:p>
            <a:r>
              <a:rPr lang="en-US" sz="2200" dirty="0" smtClean="0"/>
              <a:t>Evidence* that rodents can solve this detour task</a:t>
            </a:r>
          </a:p>
          <a:p>
            <a:endParaRPr lang="en-US" sz="2200" dirty="0" smtClean="0"/>
          </a:p>
        </p:txBody>
      </p:sp>
      <p:sp>
        <p:nvSpPr>
          <p:cNvPr id="8" name="TextBox 7"/>
          <p:cNvSpPr txBox="1"/>
          <p:nvPr/>
        </p:nvSpPr>
        <p:spPr>
          <a:xfrm>
            <a:off x="276446" y="6481702"/>
            <a:ext cx="11838369" cy="646331"/>
          </a:xfrm>
          <a:prstGeom prst="rect">
            <a:avLst/>
          </a:prstGeom>
          <a:noFill/>
        </p:spPr>
        <p:txBody>
          <a:bodyPr wrap="none" rtlCol="0">
            <a:spAutoFit/>
          </a:bodyPr>
          <a:lstStyle/>
          <a:p>
            <a:r>
              <a:rPr lang="en-US" dirty="0" smtClean="0"/>
              <a:t>* </a:t>
            </a:r>
            <a:r>
              <a:rPr lang="en-US" dirty="0" err="1" smtClean="0"/>
              <a:t>Tolman</a:t>
            </a:r>
            <a:r>
              <a:rPr lang="en-US" dirty="0" smtClean="0"/>
              <a:t> </a:t>
            </a:r>
            <a:r>
              <a:rPr lang="en-US" dirty="0"/>
              <a:t>EC, </a:t>
            </a:r>
            <a:r>
              <a:rPr lang="en-US" dirty="0" err="1"/>
              <a:t>Honzik</a:t>
            </a:r>
            <a:r>
              <a:rPr lang="en-US" dirty="0"/>
              <a:t> CH. Introduction and removal of reward, and maze performance in rats. </a:t>
            </a:r>
            <a:r>
              <a:rPr lang="en-US" dirty="0" err="1"/>
              <a:t>Univ</a:t>
            </a:r>
            <a:r>
              <a:rPr lang="en-US" dirty="0"/>
              <a:t> Calif </a:t>
            </a:r>
            <a:r>
              <a:rPr lang="en-US" dirty="0" err="1"/>
              <a:t>Publ</a:t>
            </a:r>
            <a:r>
              <a:rPr lang="en-US" dirty="0"/>
              <a:t> Psychol. </a:t>
            </a:r>
            <a:r>
              <a:rPr lang="en-US" dirty="0" smtClean="0"/>
              <a:t>1930</a:t>
            </a:r>
            <a:endParaRPr lang="en-US" dirty="0"/>
          </a:p>
          <a:p>
            <a:endParaRPr lang="en-US" dirty="0"/>
          </a:p>
        </p:txBody>
      </p:sp>
    </p:spTree>
    <p:extLst>
      <p:ext uri="{BB962C8B-B14F-4D97-AF65-F5344CB8AC3E}">
        <p14:creationId xmlns:p14="http://schemas.microsoft.com/office/powerpoint/2010/main" val="993982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2: SR-MB (model-based) </a:t>
            </a:r>
          </a:p>
        </p:txBody>
      </p:sp>
      <p:sp>
        <p:nvSpPr>
          <p:cNvPr id="5" name="Content Placeholder 2"/>
          <p:cNvSpPr txBox="1">
            <a:spLocks/>
          </p:cNvSpPr>
          <p:nvPr/>
        </p:nvSpPr>
        <p:spPr>
          <a:xfrm>
            <a:off x="838200" y="1825625"/>
            <a:ext cx="10515600" cy="4585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smtClean="0"/>
              <a:t>Directly estimates the state transition structure “T” and uses this to calculate successor representation “M”. Calculation plausible be RNN</a:t>
            </a:r>
          </a:p>
          <a:p>
            <a:endParaRPr lang="en-US" sz="2200" dirty="0" smtClean="0"/>
          </a:p>
          <a:p>
            <a:r>
              <a:rPr lang="en-US" sz="2200" dirty="0" smtClean="0"/>
              <a:t>Passes latent-learning task</a:t>
            </a:r>
          </a:p>
          <a:p>
            <a:endParaRPr lang="en-US" sz="2200" dirty="0"/>
          </a:p>
          <a:p>
            <a:r>
              <a:rPr lang="en-US" sz="2200" dirty="0" smtClean="0"/>
              <a:t>Passes detour task</a:t>
            </a:r>
          </a:p>
          <a:p>
            <a:endParaRPr lang="en-US" sz="2200" dirty="0"/>
          </a:p>
          <a:p>
            <a:r>
              <a:rPr lang="en-US" sz="2200" dirty="0" smtClean="0"/>
              <a:t>Is there a task that separates it from “pure” model based?</a:t>
            </a:r>
          </a:p>
          <a:p>
            <a:endParaRPr lang="en-US" sz="2200" dirty="0"/>
          </a:p>
          <a:p>
            <a:r>
              <a:rPr lang="en-US" sz="2200" dirty="0" smtClean="0"/>
              <a:t>But this is because it is a “on-policy” method</a:t>
            </a:r>
          </a:p>
          <a:p>
            <a:endParaRPr lang="en-US" sz="2200"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924" y="2509283"/>
            <a:ext cx="5535616" cy="448339"/>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783033" y="2407117"/>
            <a:ext cx="4329004" cy="3844827"/>
          </a:xfrm>
        </p:spPr>
      </p:pic>
      <p:sp>
        <p:nvSpPr>
          <p:cNvPr id="7" name="TextBox 6"/>
          <p:cNvSpPr txBox="1"/>
          <p:nvPr/>
        </p:nvSpPr>
        <p:spPr>
          <a:xfrm>
            <a:off x="512064" y="6117336"/>
            <a:ext cx="7085529" cy="523220"/>
          </a:xfrm>
          <a:prstGeom prst="rect">
            <a:avLst/>
          </a:prstGeom>
          <a:noFill/>
        </p:spPr>
        <p:txBody>
          <a:bodyPr wrap="none" rtlCol="0">
            <a:spAutoFit/>
          </a:bodyPr>
          <a:lstStyle/>
          <a:p>
            <a:r>
              <a:rPr lang="en-US" sz="1400" dirty="0" smtClean="0"/>
              <a:t>Which means new learning about changes to the environment can have little to no relevance</a:t>
            </a:r>
            <a:endParaRPr lang="en-US" sz="1400" dirty="0"/>
          </a:p>
          <a:p>
            <a:r>
              <a:rPr lang="en-US" sz="1400" dirty="0" smtClean="0"/>
              <a:t>to the previous learned policy, thus restricting adaptation.</a:t>
            </a:r>
            <a:endParaRPr lang="en-US" sz="1400" dirty="0"/>
          </a:p>
        </p:txBody>
      </p:sp>
    </p:spTree>
    <p:extLst>
      <p:ext uri="{BB962C8B-B14F-4D97-AF65-F5344CB8AC3E}">
        <p14:creationId xmlns:p14="http://schemas.microsoft.com/office/powerpoint/2010/main" val="1695521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TotalTime>
  <Words>779</Words>
  <Application>Microsoft Macintosh PowerPoint</Application>
  <PresentationFormat>Widescreen</PresentationFormat>
  <Paragraphs>144</Paragraphs>
  <Slides>13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Gill Sans MT</vt:lpstr>
      <vt:lpstr>Mangal</vt:lpstr>
      <vt:lpstr>Arial</vt:lpstr>
      <vt:lpstr>Office Theme</vt:lpstr>
      <vt:lpstr>Predictive representations can link model-based reinforcement learning to model-free mechanisms</vt:lpstr>
      <vt:lpstr>Background: General RL Framework</vt:lpstr>
      <vt:lpstr>Two categories of changes requiring adaptation</vt:lpstr>
      <vt:lpstr>Model-free RL</vt:lpstr>
      <vt:lpstr>Model-based RL</vt:lpstr>
      <vt:lpstr>MF and MB RL circuits in the brain?</vt:lpstr>
      <vt:lpstr>A Successor Representation (SR)</vt:lpstr>
      <vt:lpstr>Algorithm 1: SR-TD (temporal-difference) </vt:lpstr>
      <vt:lpstr>Algorithm 2: SR-MB (model-based) </vt:lpstr>
      <vt:lpstr>Algorithm 3: Dyna-SR (uses ”off-policy” replay)</vt:lpstr>
      <vt:lpstr>Is there a behavioural distinction between Dyna-Q and Dyna-SR?</vt:lpstr>
      <vt:lpstr>What does this actually tell us?..</vt:lpstr>
      <vt:lpstr>Specific task procedures</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 Cothi, William</dc:creator>
  <cp:lastModifiedBy>De Cothi, William</cp:lastModifiedBy>
  <cp:revision>47</cp:revision>
  <dcterms:created xsi:type="dcterms:W3CDTF">2017-10-31T17:13:57Z</dcterms:created>
  <dcterms:modified xsi:type="dcterms:W3CDTF">2017-11-01T14:50:48Z</dcterms:modified>
</cp:coreProperties>
</file>